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Gmarket Sans Medium" panose="020B0600000101010101" charset="-127"/>
      <p:regular r:id="rId21"/>
    </p:embeddedFont>
    <p:embeddedFont>
      <p:font typeface="Pretendard Bold" panose="020B0600000101010101" charset="-127"/>
      <p:bold r:id="rId22"/>
    </p:embeddedFont>
    <p:embeddedFont>
      <p:font typeface="Pretendard Black" panose="02000A03000000020004" pitchFamily="50" charset="-127"/>
      <p:bold r:id="rId23"/>
    </p:embeddedFont>
    <p:embeddedFont>
      <p:font typeface="Pretendard ExtraBold" panose="02000903000000020004" pitchFamily="50" charset="-127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8686800"/>
            <a:ext cx="15151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86100" y="4140200"/>
            <a:ext cx="125476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500" b="0" i="0" u="none" strike="noStrike">
                <a:solidFill>
                  <a:srgbClr val="124786"/>
                </a:solidFill>
                <a:ea typeface="Pretendard Bold"/>
              </a:rPr>
              <a:t>논문</a:t>
            </a:r>
            <a:r>
              <a:rPr lang="en-US" sz="7500" b="0" i="0" u="none" strike="noStrike">
                <a:solidFill>
                  <a:srgbClr val="124786"/>
                </a:solidFill>
                <a:latin typeface="Pretendard Bold"/>
              </a:rPr>
              <a:t> </a:t>
            </a:r>
            <a:r>
              <a:rPr lang="ko-KR" sz="7500" b="0" i="0" u="none" strike="noStrike">
                <a:solidFill>
                  <a:srgbClr val="124786"/>
                </a:solidFill>
                <a:ea typeface="Pretendard Bold"/>
              </a:rPr>
              <a:t>작성</a:t>
            </a:r>
            <a:r>
              <a:rPr lang="en-US" sz="7500" b="0" i="0" u="none" strike="noStrike">
                <a:solidFill>
                  <a:srgbClr val="124786"/>
                </a:solidFill>
                <a:latin typeface="Pretendard Bold"/>
              </a:rPr>
              <a:t> </a:t>
            </a:r>
            <a:r>
              <a:rPr lang="ko-KR" sz="7500" b="0" i="0" u="none" strike="noStrike">
                <a:solidFill>
                  <a:srgbClr val="124786"/>
                </a:solidFill>
                <a:ea typeface="Pretendard Bold"/>
              </a:rPr>
              <a:t>보조</a:t>
            </a:r>
            <a:r>
              <a:rPr lang="en-US" sz="7500" b="0" i="0" u="none" strike="noStrike">
                <a:solidFill>
                  <a:srgbClr val="124786"/>
                </a:solidFill>
                <a:latin typeface="Pretendard Bold"/>
              </a:rPr>
              <a:t> </a:t>
            </a:r>
            <a:r>
              <a:rPr lang="ko-KR" sz="7500" b="0" i="0" u="none" strike="noStrike">
                <a:solidFill>
                  <a:srgbClr val="124786"/>
                </a:solidFill>
                <a:ea typeface="Pretendard Bold"/>
              </a:rPr>
              <a:t>서비스</a:t>
            </a:r>
            <a:r>
              <a:rPr lang="en-US" sz="7500" b="0" i="0" u="none" strike="noStrike">
                <a:solidFill>
                  <a:srgbClr val="124786"/>
                </a:solidFill>
                <a:latin typeface="Pretendard Bold"/>
              </a:rPr>
              <a:t> Thesisfy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21000" y="7950200"/>
            <a:ext cx="124460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124786"/>
                </a:solidFill>
                <a:ea typeface="Pretendard Bold"/>
              </a:rPr>
              <a:t>팀원</a:t>
            </a:r>
            <a:r>
              <a:rPr lang="en-US" sz="3200" b="0" i="0" u="none" strike="noStrike">
                <a:solidFill>
                  <a:srgbClr val="124786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124786"/>
                </a:solidFill>
                <a:ea typeface="Pretendard Bold"/>
              </a:rPr>
              <a:t>김경민</a:t>
            </a:r>
            <a:r>
              <a:rPr lang="en-US" sz="3200" b="0" i="0" u="none" strike="noStrike">
                <a:solidFill>
                  <a:srgbClr val="124786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124786"/>
                </a:solidFill>
                <a:ea typeface="Pretendard Bold"/>
              </a:rPr>
              <a:t>이다민</a:t>
            </a:r>
            <a:r>
              <a:rPr lang="en-US" sz="3200" b="0" i="0" u="none" strike="noStrike">
                <a:solidFill>
                  <a:srgbClr val="124786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124786"/>
                </a:solidFill>
                <a:ea typeface="Pretendard Bold"/>
              </a:rPr>
              <a:t>우현호</a:t>
            </a:r>
            <a:r>
              <a:rPr lang="en-US" sz="3200" b="0" i="0" u="none" strike="noStrike">
                <a:solidFill>
                  <a:srgbClr val="124786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124786"/>
                </a:solidFill>
                <a:ea typeface="Pretendard Bold"/>
              </a:rPr>
              <a:t>임혜미</a:t>
            </a:r>
            <a:r>
              <a:rPr lang="en-US" sz="3200" b="0" i="0" u="none" strike="noStrike">
                <a:solidFill>
                  <a:srgbClr val="124786"/>
                </a:solidFill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124786"/>
                </a:solidFill>
                <a:ea typeface="Pretendard Bold"/>
              </a:rPr>
              <a:t>황필호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Pretendard Black"/>
              </a:rPr>
              <a:t>시장</a:t>
            </a:r>
            <a:r>
              <a:rPr lang="en-US" sz="42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Pretendard Black"/>
              </a:rPr>
              <a:t>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0700" y="33147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Pretendard Black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700" y="4267200"/>
            <a:ext cx="6426200" cy="2590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41300"/>
            <a:ext cx="10896600" cy="1004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1511300"/>
            <a:ext cx="10414000" cy="8382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6300" y="558800"/>
            <a:ext cx="7645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Pretendard ExtraBold"/>
              </a:rPr>
              <a:t>시장</a:t>
            </a:r>
            <a:r>
              <a:rPr lang="en-US" sz="42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Pretendard ExtraBold"/>
              </a:rPr>
              <a:t>분석</a:t>
            </a:r>
            <a:r>
              <a:rPr lang="en-US" sz="4200" b="0" i="0" u="none" strike="noStrike">
                <a:solidFill>
                  <a:srgbClr val="FFFFFF"/>
                </a:solidFill>
                <a:latin typeface="Pretendard ExtraBold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842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2857500"/>
            <a:ext cx="20320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524500" y="6045200"/>
            <a:ext cx="7099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300" y="2832100"/>
            <a:ext cx="2044700" cy="2044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43200" y="520700"/>
            <a:ext cx="7645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124786"/>
                </a:solidFill>
                <a:ea typeface="Pretendard ExtraBold"/>
              </a:rPr>
              <a:t>시장</a:t>
            </a:r>
            <a:r>
              <a:rPr lang="en-US" sz="4200" b="0" i="0" u="none" strike="noStrike">
                <a:solidFill>
                  <a:srgbClr val="124786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124786"/>
                </a:solidFill>
                <a:ea typeface="Pretendard ExtraBold"/>
              </a:rPr>
              <a:t>분석</a:t>
            </a:r>
            <a:r>
              <a:rPr lang="en-US" sz="4200" b="0" i="0" u="none" strike="noStrike">
                <a:solidFill>
                  <a:srgbClr val="124786"/>
                </a:solidFill>
                <a:latin typeface="Pretendard ExtraBold"/>
              </a:rPr>
              <a:t> : </a:t>
            </a:r>
            <a:r>
              <a:rPr lang="ko-KR" sz="4200" b="0" i="0" u="none" strike="noStrike">
                <a:solidFill>
                  <a:srgbClr val="124786"/>
                </a:solidFill>
                <a:ea typeface="Pretendard ExtraBold"/>
              </a:rPr>
              <a:t>유사</a:t>
            </a:r>
            <a:r>
              <a:rPr lang="en-US" sz="4200" b="0" i="0" u="none" strike="noStrike">
                <a:solidFill>
                  <a:srgbClr val="124786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124786"/>
                </a:solidFill>
                <a:ea typeface="Pretendard ExtraBold"/>
              </a:rPr>
              <a:t>사례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6700" y="5334000"/>
            <a:ext cx="6565900" cy="412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학술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연구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검색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지원</a:t>
            </a:r>
          </a:p>
          <a:p>
            <a:pPr lvl="0" algn="ctr">
              <a:lnSpc>
                <a:spcPct val="1411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학술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기사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과학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저널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오픈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액세스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기사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</a:p>
          <a:p>
            <a:pPr lvl="0" algn="ctr">
              <a:lnSpc>
                <a:spcPct val="1411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최신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학술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연구에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대한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최신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정보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업데이트</a:t>
            </a:r>
          </a:p>
          <a:p>
            <a:pPr lvl="0" algn="ctr">
              <a:lnSpc>
                <a:spcPct val="1411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음성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지원</a:t>
            </a:r>
          </a:p>
          <a:p>
            <a:pPr lvl="0" algn="ctr">
              <a:lnSpc>
                <a:spcPct val="1411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번역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지원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(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영어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일본어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)</a:t>
            </a:r>
          </a:p>
          <a:p>
            <a:pPr lvl="0" algn="ctr">
              <a:lnSpc>
                <a:spcPct val="141100"/>
              </a:lnSpc>
            </a:pPr>
            <a:endParaRPr lang="en-US" sz="2800" b="0" i="0" u="none" strike="noStrike">
              <a:solidFill>
                <a:srgbClr val="595959"/>
              </a:solidFill>
              <a:latin typeface="Pretendard Bold"/>
            </a:endParaRPr>
          </a:p>
          <a:p>
            <a:pPr lvl="0" algn="ctr">
              <a:lnSpc>
                <a:spcPct val="141100"/>
              </a:lnSpc>
            </a:pPr>
            <a:endParaRPr lang="en-US" sz="2800" b="0" i="0" u="none" strike="noStrike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03600" y="1790700"/>
            <a:ext cx="7632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124786"/>
                </a:solidFill>
                <a:latin typeface="Pretendard ExtraBold"/>
              </a:rPr>
              <a:t>R Discovery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49200" y="1803400"/>
            <a:ext cx="7632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124786"/>
                </a:solidFill>
                <a:latin typeface="Pretendard ExtraBold"/>
              </a:rPr>
              <a:t>DBpia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4700" y="5334000"/>
            <a:ext cx="8013700" cy="412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검색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/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저장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:  400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만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이상의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학술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자료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제공</a:t>
            </a:r>
          </a:p>
          <a:p>
            <a:pPr lvl="0" algn="ctr">
              <a:lnSpc>
                <a:spcPct val="141100"/>
              </a:lnSpc>
            </a:pP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PDF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뷰어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: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열람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검색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다운로드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지원</a:t>
            </a:r>
          </a:p>
          <a:p>
            <a:pPr lvl="0" algn="ctr">
              <a:lnSpc>
                <a:spcPct val="1411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논문과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서재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정보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정리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기기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간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동기화</a:t>
            </a:r>
          </a:p>
          <a:p>
            <a:pPr lvl="0" algn="ctr">
              <a:lnSpc>
                <a:spcPct val="141100"/>
              </a:lnSpc>
            </a:pP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DBpia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제휴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기관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소속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시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무료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열람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가능</a:t>
            </a:r>
          </a:p>
          <a:p>
            <a:pPr lvl="0" algn="ctr">
              <a:lnSpc>
                <a:spcPct val="1411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소속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인증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후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90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일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유지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간편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재인증</a:t>
            </a:r>
          </a:p>
          <a:p>
            <a:pPr lvl="0" algn="ctr">
              <a:lnSpc>
                <a:spcPct val="141100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한국심리학회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대한건축학회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등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3000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여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학술기관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콘텐츠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열람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가능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FFFFFF"/>
                </a:solidFill>
                <a:latin typeface="Pretendard Black"/>
              </a:rPr>
              <a:t>SWOT </a:t>
            </a:r>
            <a:r>
              <a:rPr lang="ko-KR" sz="4200" b="0" i="0" u="none" strike="noStrike">
                <a:solidFill>
                  <a:srgbClr val="FFFFFF"/>
                </a:solidFill>
                <a:ea typeface="Pretendard Black"/>
              </a:rPr>
              <a:t>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0700" y="33147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Pretendard Black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207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765800"/>
            <a:ext cx="155956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56200" y="6007100"/>
            <a:ext cx="75946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27000"/>
            <a:ext cx="6781800" cy="128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197100"/>
            <a:ext cx="9906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900" y="2209800"/>
            <a:ext cx="990600" cy="96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553200"/>
            <a:ext cx="990600" cy="96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6565900"/>
            <a:ext cx="990600" cy="965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84400" y="355600"/>
            <a:ext cx="7658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124786"/>
                </a:solidFill>
                <a:latin typeface="Pretendard ExtraBold"/>
              </a:rPr>
              <a:t>SWOT </a:t>
            </a: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0500" y="6642100"/>
            <a:ext cx="72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6356D"/>
                </a:solidFill>
                <a:latin typeface="Pretendard ExtraBold"/>
              </a:rPr>
              <a:t>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6800" y="6642100"/>
            <a:ext cx="72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6356D"/>
                </a:solidFill>
                <a:latin typeface="Pretendard ExtraBold"/>
              </a:rPr>
              <a:t>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93300" y="2298700"/>
            <a:ext cx="72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6356D"/>
                </a:solidFill>
                <a:latin typeface="Pretendard ExtraBold"/>
              </a:rPr>
              <a:t>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2900" y="2298700"/>
            <a:ext cx="72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6356D"/>
                </a:solidFill>
                <a:latin typeface="Pretendard ExtraBold"/>
              </a:rPr>
              <a:t>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00" y="3492500"/>
            <a:ext cx="84963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AI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기반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자연어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검색으로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 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기존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키워드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검색보다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정확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편리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사용자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맞춤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추천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시스템으로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개인화된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학술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자료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직관적이고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사용자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친화적인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UI/UX 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98000" y="3505200"/>
            <a:ext cx="84963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개발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및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유지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보수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비용의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과다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유료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학술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자료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접근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제한으로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데이터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베이스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확장에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어려움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초기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사용자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확보와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신뢰도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구축이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7400" y="7924800"/>
            <a:ext cx="84963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AI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학술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도구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수요의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증가와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학습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/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연구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환경의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디지털화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글로벌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시장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진출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대학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/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연구소와의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파트너십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및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협업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기회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98000" y="7975600"/>
            <a:ext cx="84963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구글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학술검색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등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경쟁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서비스와의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차별화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필요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데이터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보안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이슈와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개인정보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보호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규제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강화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외부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API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의존성으로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서비스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제한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위험</a:t>
            </a:r>
          </a:p>
          <a:p>
            <a:pPr lvl="0" algn="l">
              <a:lnSpc>
                <a:spcPct val="116199"/>
              </a:lnSpc>
            </a:pPr>
            <a:endParaRPr lang="ko-KR" sz="2900" b="0" i="0" u="none" strike="noStrike">
              <a:solidFill>
                <a:srgbClr val="06356D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2298700"/>
            <a:ext cx="99568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2489200"/>
            <a:ext cx="35560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3670300"/>
            <a:ext cx="3289300" cy="246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6959600"/>
            <a:ext cx="2933700" cy="293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3800" y="6616700"/>
            <a:ext cx="3695700" cy="303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0" y="393700"/>
            <a:ext cx="3187700" cy="381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927600" y="2959100"/>
            <a:ext cx="5245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6356D"/>
                </a:solidFill>
                <a:ea typeface="Pretendard ExtraBold"/>
              </a:rPr>
              <a:t>핵심</a:t>
            </a:r>
            <a:r>
              <a:rPr lang="en-US" sz="50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06356D"/>
                </a:solidFill>
                <a:ea typeface="Pretendard ExtraBold"/>
              </a:rPr>
              <a:t>전략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00600" y="3860800"/>
            <a:ext cx="10375900" cy="364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endParaRPr/>
          </a:p>
          <a:p>
            <a:pPr lvl="0" algn="l">
              <a:lnSpc>
                <a:spcPct val="139440"/>
              </a:lnSpc>
            </a:pP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사용자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친화적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기능으로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초기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사용자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확보</a:t>
            </a:r>
          </a:p>
          <a:p>
            <a:pPr lvl="0" algn="l">
              <a:lnSpc>
                <a:spcPct val="139440"/>
              </a:lnSpc>
            </a:pP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데이터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품질과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보안을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강화해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신뢰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구축</a:t>
            </a:r>
          </a:p>
          <a:p>
            <a:pPr lvl="0" algn="l">
              <a:lnSpc>
                <a:spcPct val="139440"/>
              </a:lnSpc>
            </a:pP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경쟁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서비스와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차별화된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추천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및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요약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기능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개발</a:t>
            </a:r>
          </a:p>
          <a:p>
            <a:pPr lvl="0" algn="l">
              <a:lnSpc>
                <a:spcPct val="139440"/>
              </a:lnSpc>
            </a:pP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글로벌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시장을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겨냥한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다국어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지원과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협력</a:t>
            </a:r>
            <a:r>
              <a:rPr lang="en-US" sz="35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6356D"/>
                </a:solidFill>
                <a:ea typeface="Pretendard ExtraBold"/>
              </a:rPr>
              <a:t>확장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609600"/>
            <a:ext cx="11938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215900"/>
            <a:ext cx="6781800" cy="128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60600" y="444500"/>
            <a:ext cx="7658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124786"/>
                </a:solidFill>
                <a:latin typeface="Pretendard ExtraBold"/>
              </a:rPr>
              <a:t>SWOT </a:t>
            </a: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5207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765800"/>
            <a:ext cx="155956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56200" y="6007100"/>
            <a:ext cx="75946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84400" y="355600"/>
            <a:ext cx="7658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124786"/>
                </a:solidFill>
                <a:latin typeface="Pretendard ExtraBold"/>
              </a:rPr>
              <a:t>SWOT </a:t>
            </a: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0500" y="6096000"/>
            <a:ext cx="72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6356D"/>
                </a:solidFill>
                <a:latin typeface="Pretendard ExtraBold"/>
              </a:rPr>
              <a:t>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61500" y="6096000"/>
            <a:ext cx="72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6356D"/>
                </a:solidFill>
                <a:latin typeface="Pretendard ExtraBold"/>
              </a:rPr>
              <a:t>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0" y="2298700"/>
            <a:ext cx="72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6356D"/>
                </a:solidFill>
                <a:latin typeface="Pretendard ExtraBold"/>
              </a:rPr>
              <a:t>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" y="2298700"/>
            <a:ext cx="72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6356D"/>
                </a:solidFill>
                <a:latin typeface="Pretendard ExtraBold"/>
              </a:rPr>
              <a:t>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1200" y="3429000"/>
            <a:ext cx="84963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AI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기반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자연어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검색으로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 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기존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키워드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검색보다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정확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편리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사용자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맞춤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추천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시스템으로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개인화된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학술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자료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직관적이고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사용자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친화적인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UI/UX 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98000" y="3429000"/>
            <a:ext cx="84963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개발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및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유지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보수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비용의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과다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유료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학술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자료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접근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제한으로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데이터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베이스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확장에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어려움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초기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사용자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확보와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신뢰도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구축이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4200" y="7442200"/>
            <a:ext cx="84963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AI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학술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도구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수요의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증가와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학습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/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연구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환경의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디지털화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글로벌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시장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진출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가능성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대학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/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연구소와의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파트너십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및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협업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기회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7442200"/>
            <a:ext cx="84963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구글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학술검색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등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경쟁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서비스와의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차별화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필요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데이터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보안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이슈와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개인정보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보호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규제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강화</a:t>
            </a:r>
          </a:p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외부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API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의존성으로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서비스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제한</a:t>
            </a:r>
            <a:r>
              <a:rPr lang="en-US" sz="2900" b="0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2900" b="0" i="0" u="none" strike="noStrike">
                <a:solidFill>
                  <a:srgbClr val="06356D"/>
                </a:solidFill>
                <a:ea typeface="Pretendard ExtraBold"/>
              </a:rPr>
              <a:t>위험</a:t>
            </a:r>
          </a:p>
          <a:p>
            <a:pPr lvl="0" algn="l">
              <a:lnSpc>
                <a:spcPct val="116199"/>
              </a:lnSpc>
            </a:pPr>
            <a:endParaRPr lang="ko-KR" sz="2900" b="0" i="0" u="none" strike="noStrike">
              <a:solidFill>
                <a:srgbClr val="06356D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Pretendard Black"/>
              </a:rPr>
              <a:t>향후</a:t>
            </a:r>
            <a:r>
              <a:rPr lang="en-US" sz="42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Pretendard Black"/>
              </a:rPr>
              <a:t>계획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0700" y="3314700"/>
            <a:ext cx="8534400" cy="133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Pretendard Black"/>
              </a:rPr>
              <a:t>054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489200"/>
            <a:ext cx="7099300" cy="744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2489200"/>
            <a:ext cx="7099300" cy="744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2438400"/>
            <a:ext cx="2159000" cy="215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2438400"/>
            <a:ext cx="1993900" cy="237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14700" y="1257300"/>
            <a:ext cx="26924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100" b="0" i="0" u="none" strike="noStrike">
                <a:solidFill>
                  <a:srgbClr val="124786"/>
                </a:solidFill>
                <a:ea typeface="Pretendard Black"/>
              </a:rPr>
              <a:t>향후</a:t>
            </a:r>
            <a:r>
              <a:rPr lang="en-US" sz="4100" b="0" i="0" u="none" strike="noStrike">
                <a:solidFill>
                  <a:srgbClr val="124786"/>
                </a:solidFill>
                <a:latin typeface="Pretendard Black"/>
              </a:rPr>
              <a:t> </a:t>
            </a:r>
            <a:r>
              <a:rPr lang="ko-KR" sz="4100" b="0" i="0" u="none" strike="noStrike">
                <a:solidFill>
                  <a:srgbClr val="124786"/>
                </a:solidFill>
                <a:ea typeface="Pretendard Black"/>
              </a:rPr>
              <a:t>계획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600" y="4724400"/>
            <a:ext cx="6553200" cy="303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primieum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멤버십을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이용한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수익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창출</a:t>
            </a:r>
          </a:p>
          <a:p>
            <a:pPr lvl="0" algn="l">
              <a:lnSpc>
                <a:spcPct val="139440"/>
              </a:lnSpc>
            </a:pP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&gt;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고급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검색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기능</a:t>
            </a:r>
          </a:p>
          <a:p>
            <a:pPr lvl="0" algn="l">
              <a:lnSpc>
                <a:spcPct val="139440"/>
              </a:lnSpc>
            </a:pP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&gt;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멤버십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전용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커뮤니티</a:t>
            </a:r>
          </a:p>
          <a:p>
            <a:pPr lvl="0" algn="l">
              <a:lnSpc>
                <a:spcPct val="139440"/>
              </a:lnSpc>
            </a:pP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&gt;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개인화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서비스</a:t>
            </a:r>
          </a:p>
          <a:p>
            <a:pPr lvl="0" algn="l">
              <a:lnSpc>
                <a:spcPct val="139440"/>
              </a:lnSpc>
            </a:pPr>
            <a:endParaRPr lang="ko-KR" sz="3100" b="1" i="0" u="none" strike="noStrike">
              <a:solidFill>
                <a:srgbClr val="06356D"/>
              </a:solidFill>
              <a:ea typeface="Pretendard Extra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56000" y="3124200"/>
            <a:ext cx="26924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100" b="0" i="0" u="none" strike="noStrike">
                <a:solidFill>
                  <a:srgbClr val="124786"/>
                </a:solidFill>
                <a:ea typeface="Pretendard Black"/>
              </a:rPr>
              <a:t>수익</a:t>
            </a:r>
            <a:r>
              <a:rPr lang="en-US" sz="4100" b="0" i="0" u="none" strike="noStrike">
                <a:solidFill>
                  <a:srgbClr val="124786"/>
                </a:solidFill>
                <a:latin typeface="Pretendard Black"/>
              </a:rPr>
              <a:t> </a:t>
            </a:r>
            <a:r>
              <a:rPr lang="ko-KR" sz="4100" b="0" i="0" u="none" strike="noStrike">
                <a:solidFill>
                  <a:srgbClr val="124786"/>
                </a:solidFill>
                <a:ea typeface="Pretendard Black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0600" y="3213100"/>
            <a:ext cx="26924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100" b="0" i="0" u="none" strike="noStrike">
                <a:solidFill>
                  <a:srgbClr val="124786"/>
                </a:solidFill>
                <a:ea typeface="Pretendard Black"/>
              </a:rPr>
              <a:t>향후</a:t>
            </a:r>
            <a:r>
              <a:rPr lang="en-US" sz="4100" b="0" i="0" u="none" strike="noStrike">
                <a:solidFill>
                  <a:srgbClr val="124786"/>
                </a:solidFill>
                <a:latin typeface="Pretendard Black"/>
              </a:rPr>
              <a:t> </a:t>
            </a:r>
            <a:r>
              <a:rPr lang="ko-KR" sz="4100" b="0" i="0" u="none" strike="noStrike">
                <a:solidFill>
                  <a:srgbClr val="124786"/>
                </a:solidFill>
                <a:ea typeface="Pretendard Black"/>
              </a:rPr>
              <a:t>계획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0300" y="4724400"/>
            <a:ext cx="6553200" cy="303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SCI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등재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논문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데이터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연동하여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현재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39440"/>
              </a:lnSpc>
            </a:pP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보유하고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있는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국내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논문의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데이터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뿐만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39440"/>
              </a:lnSpc>
            </a:pP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아니라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더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 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많은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데이터</a:t>
            </a:r>
            <a:r>
              <a:rPr lang="en-US" sz="3100" b="1" i="0" u="none" strike="noStrike">
                <a:solidFill>
                  <a:srgbClr val="06356D"/>
                </a:solidFill>
                <a:latin typeface="Pretendard ExtraBold"/>
              </a:rPr>
              <a:t> </a:t>
            </a:r>
            <a:r>
              <a:rPr lang="ko-KR" sz="3100" b="1" i="0" u="none" strike="noStrike">
                <a:solidFill>
                  <a:srgbClr val="06356D"/>
                </a:solidFill>
                <a:ea typeface="Pretendard ExtraBold"/>
              </a:rPr>
              <a:t>제공</a:t>
            </a:r>
          </a:p>
          <a:p>
            <a:pPr lvl="0" algn="l">
              <a:lnSpc>
                <a:spcPct val="139440"/>
              </a:lnSpc>
            </a:pPr>
            <a:endParaRPr lang="ko-KR" sz="3100" b="1" i="0" u="none" strike="noStrike">
              <a:solidFill>
                <a:srgbClr val="06356D"/>
              </a:solidFill>
              <a:ea typeface="Pretendard ExtraBold"/>
            </a:endParaRPr>
          </a:p>
          <a:p>
            <a:pPr lvl="0" algn="l">
              <a:lnSpc>
                <a:spcPct val="139440"/>
              </a:lnSpc>
            </a:pPr>
            <a:endParaRPr lang="ko-KR" sz="3100" b="1" i="0" u="none" strike="noStrike">
              <a:solidFill>
                <a:srgbClr val="06356D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0" y="4229100"/>
            <a:ext cx="14757400" cy="266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0" b="0" i="0" u="none" strike="noStrike">
                <a:solidFill>
                  <a:srgbClr val="FFFFFF"/>
                </a:solidFill>
                <a:latin typeface="Pretendard Black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34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0" y="8686800"/>
            <a:ext cx="7493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12900" y="3416300"/>
            <a:ext cx="5943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Pretendard Extra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69400" y="54610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시장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69400" y="44323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주요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69400" y="34163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9400" y="75184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향후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9400" y="64897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SWOT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분석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Pretendard Black"/>
              </a:rPr>
              <a:t>프로젝트</a:t>
            </a:r>
            <a:r>
              <a:rPr lang="en-US" sz="42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Pretendard Black"/>
              </a:rPr>
              <a:t>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0700" y="33147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Pretendard Black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6083300"/>
            <a:ext cx="4787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6083300"/>
            <a:ext cx="4787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6083300"/>
            <a:ext cx="47879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프로젝트</a:t>
            </a:r>
            <a:r>
              <a:rPr lang="en-US" sz="1700" b="0" i="0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5257800"/>
            <a:ext cx="421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124786"/>
                </a:solidFill>
                <a:ea typeface="Pretendard ExtraBold"/>
              </a:rPr>
              <a:t>의도</a:t>
            </a:r>
            <a:r>
              <a:rPr lang="en-US" sz="2500" b="1" i="0" u="none" strike="noStrike">
                <a:solidFill>
                  <a:srgbClr val="124786"/>
                </a:solidFill>
                <a:latin typeface="Pretendard ExtraBold"/>
              </a:rPr>
              <a:t> </a:t>
            </a:r>
            <a:r>
              <a:rPr lang="ko-KR" sz="2500" b="1" i="0" u="none" strike="noStrike">
                <a:solidFill>
                  <a:srgbClr val="124786"/>
                </a:solidFill>
                <a:ea typeface="Pretendard ExtraBold"/>
              </a:rPr>
              <a:t>파악의</a:t>
            </a:r>
            <a:r>
              <a:rPr lang="en-US" sz="2500" b="1" i="0" u="none" strike="noStrike">
                <a:solidFill>
                  <a:srgbClr val="124786"/>
                </a:solidFill>
                <a:latin typeface="Pretendard ExtraBold"/>
              </a:rPr>
              <a:t> </a:t>
            </a:r>
            <a:r>
              <a:rPr lang="ko-KR" sz="2500" b="1" i="0" u="none" strike="noStrike">
                <a:solidFill>
                  <a:srgbClr val="124786"/>
                </a:solidFill>
                <a:ea typeface="Pretendard ExtraBold"/>
              </a:rPr>
              <a:t>어려움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2300" y="6400800"/>
            <a:ext cx="42037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500" b="1" i="0" u="none" strike="noStrike">
                <a:solidFill>
                  <a:srgbClr val="595959"/>
                </a:solidFill>
                <a:ea typeface="Pretendard Bold"/>
              </a:rPr>
              <a:t>키워드만으로</a:t>
            </a:r>
            <a:r>
              <a:rPr lang="en-US" sz="25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1" i="0" u="none" strike="noStrike">
                <a:solidFill>
                  <a:srgbClr val="595959"/>
                </a:solidFill>
                <a:ea typeface="Pretendard Bold"/>
              </a:rPr>
              <a:t>사용자의</a:t>
            </a:r>
            <a:r>
              <a:rPr lang="en-US" sz="2500" b="1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500" b="1" i="0" u="none" strike="noStrike">
                <a:solidFill>
                  <a:srgbClr val="595959"/>
                </a:solidFill>
                <a:ea typeface="Pretendard Bold"/>
              </a:rPr>
              <a:t>구체적</a:t>
            </a:r>
          </a:p>
          <a:p>
            <a:pPr lvl="0" algn="ctr">
              <a:lnSpc>
                <a:spcPct val="141100"/>
              </a:lnSpc>
            </a:pPr>
            <a:r>
              <a:rPr lang="en-US" sz="2500" b="1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500" b="1" i="0" u="none" strike="noStrike">
                <a:solidFill>
                  <a:srgbClr val="595959"/>
                </a:solidFill>
                <a:ea typeface="Pretendard Bold"/>
              </a:rPr>
              <a:t>질문이나</a:t>
            </a:r>
            <a:r>
              <a:rPr lang="en-US" sz="2500" b="1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500" b="1" i="0" u="none" strike="noStrike">
                <a:solidFill>
                  <a:srgbClr val="595959"/>
                </a:solidFill>
                <a:ea typeface="Pretendard Bold"/>
              </a:rPr>
              <a:t>의도</a:t>
            </a:r>
            <a:r>
              <a:rPr lang="en-US" sz="25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1" i="0" u="none" strike="noStrike">
                <a:solidFill>
                  <a:srgbClr val="595959"/>
                </a:solidFill>
                <a:ea typeface="Pretendard Bold"/>
              </a:rPr>
              <a:t>파악이</a:t>
            </a:r>
            <a:r>
              <a:rPr lang="en-US" sz="25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1" i="0" u="none" strike="noStrike">
                <a:solidFill>
                  <a:srgbClr val="595959"/>
                </a:solidFill>
                <a:ea typeface="Pretendard Bold"/>
              </a:rPr>
              <a:t>어렵다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3100" y="5270500"/>
            <a:ext cx="421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124786"/>
                </a:solidFill>
                <a:ea typeface="Pretendard ExtraBold"/>
              </a:rPr>
              <a:t>검색</a:t>
            </a:r>
            <a:r>
              <a:rPr lang="en-US" sz="2500" b="1" i="0" u="none" strike="noStrike">
                <a:solidFill>
                  <a:srgbClr val="124786"/>
                </a:solidFill>
                <a:latin typeface="Pretendard ExtraBold"/>
              </a:rPr>
              <a:t> </a:t>
            </a:r>
            <a:r>
              <a:rPr lang="ko-KR" sz="2500" b="1" i="0" u="none" strike="noStrike">
                <a:solidFill>
                  <a:srgbClr val="124786"/>
                </a:solidFill>
                <a:ea typeface="Pretendard ExtraBold"/>
              </a:rPr>
              <a:t>결과의</a:t>
            </a:r>
            <a:r>
              <a:rPr lang="en-US" sz="2500" b="1" i="0" u="none" strike="noStrike">
                <a:solidFill>
                  <a:srgbClr val="124786"/>
                </a:solidFill>
                <a:latin typeface="Pretendard ExtraBold"/>
              </a:rPr>
              <a:t> </a:t>
            </a:r>
            <a:r>
              <a:rPr lang="ko-KR" sz="2500" b="1" i="0" u="none" strike="noStrike">
                <a:solidFill>
                  <a:srgbClr val="124786"/>
                </a:solidFill>
                <a:ea typeface="Pretendard ExtraBold"/>
              </a:rPr>
              <a:t>과다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35800" y="6400800"/>
            <a:ext cx="42037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방대한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검색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결과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때문에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원하는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정보만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찾기가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어렵다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400" y="6096000"/>
            <a:ext cx="47879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2730500"/>
            <a:ext cx="2197100" cy="207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895600"/>
            <a:ext cx="1130300" cy="186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2300" y="3048000"/>
            <a:ext cx="1816100" cy="1930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115800" y="5283200"/>
            <a:ext cx="421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124786"/>
                </a:solidFill>
                <a:ea typeface="Pretendard ExtraBold"/>
              </a:rPr>
              <a:t>문맥</a:t>
            </a:r>
            <a:r>
              <a:rPr lang="en-US" sz="2500" b="1" i="0" u="none" strike="noStrike">
                <a:solidFill>
                  <a:srgbClr val="124786"/>
                </a:solidFill>
                <a:latin typeface="Pretendard ExtraBold"/>
              </a:rPr>
              <a:t> </a:t>
            </a:r>
            <a:r>
              <a:rPr lang="ko-KR" sz="2500" b="1" i="0" u="none" strike="noStrike">
                <a:solidFill>
                  <a:srgbClr val="124786"/>
                </a:solidFill>
                <a:ea typeface="Pretendard ExtraBold"/>
              </a:rPr>
              <a:t>이해</a:t>
            </a:r>
            <a:r>
              <a:rPr lang="en-US" sz="2500" b="1" i="0" u="none" strike="noStrike">
                <a:solidFill>
                  <a:srgbClr val="124786"/>
                </a:solidFill>
                <a:latin typeface="Pretendard ExtraBold"/>
              </a:rPr>
              <a:t> </a:t>
            </a:r>
            <a:r>
              <a:rPr lang="ko-KR" sz="2500" b="1" i="0" u="none" strike="noStrike">
                <a:solidFill>
                  <a:srgbClr val="124786"/>
                </a:solidFill>
                <a:ea typeface="Pretendard ExtraBold"/>
              </a:rPr>
              <a:t>부족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28500" y="6426200"/>
            <a:ext cx="42037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언어적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특성을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고려하지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않아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중요한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자료를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놓칠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2400" b="1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Pretendard Bold"/>
              </a:rPr>
              <a:t>있다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800" y="3352800"/>
            <a:ext cx="368300" cy="60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3581400"/>
            <a:ext cx="698500" cy="69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0" y="3581400"/>
            <a:ext cx="6985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Pretendard Black"/>
              </a:rPr>
              <a:t>주요</a:t>
            </a:r>
            <a:r>
              <a:rPr lang="en-US" sz="42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Pretendard Black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0700" y="33147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Pretendard Black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2476500"/>
            <a:ext cx="13296900" cy="7175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주요</a:t>
            </a:r>
            <a:r>
              <a:rPr lang="en-US" sz="1700" b="0" i="0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1100" y="1333500"/>
            <a:ext cx="7658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기술</a:t>
            </a:r>
            <a:r>
              <a:rPr lang="en-US" sz="5000" b="0" i="0" u="none" strike="noStrike">
                <a:solidFill>
                  <a:srgbClr val="124786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스택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2300" y="0"/>
            <a:ext cx="49784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주요</a:t>
            </a:r>
            <a:r>
              <a:rPr lang="en-US" sz="1700" b="0" i="0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2921000"/>
            <a:ext cx="7658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메인화면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2900" y="4356100"/>
            <a:ext cx="7213600" cy="184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이메일을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통한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회원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가입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로그인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사용자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수집에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관한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약관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동의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사항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제시</a:t>
            </a:r>
          </a:p>
          <a:p>
            <a:pPr lvl="0" algn="l">
              <a:lnSpc>
                <a:spcPct val="1411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3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단계로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구성된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사용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가이드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96200" y="126644"/>
            <a:ext cx="4914900" cy="10160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주요</a:t>
            </a:r>
            <a:r>
              <a:rPr lang="en-US" sz="1700" b="0" i="0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2921000"/>
            <a:ext cx="7658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챗봇</a:t>
            </a:r>
            <a:r>
              <a:rPr lang="en-US" sz="5000" b="0" i="0" u="none" strike="noStrike">
                <a:solidFill>
                  <a:srgbClr val="124786"/>
                </a:solidFill>
                <a:latin typeface="Pretendard ExtraBold"/>
              </a:rPr>
              <a:t> / </a:t>
            </a: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사이드바</a:t>
            </a:r>
            <a:r>
              <a:rPr lang="en-US" sz="5000" b="0" i="0" u="none" strike="noStrike">
                <a:solidFill>
                  <a:srgbClr val="124786"/>
                </a:solidFill>
                <a:latin typeface="Pretendard ExtraBold"/>
              </a:rPr>
              <a:t> / </a:t>
            </a: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검색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2900" y="4356100"/>
            <a:ext cx="6680200" cy="444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질문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AI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가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질문이나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요청에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응답</a:t>
            </a:r>
          </a:p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관련되지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않은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질문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관련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질문으로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유도</a:t>
            </a:r>
          </a:p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사이드바에서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지난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대화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기록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확인</a:t>
            </a:r>
          </a:p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새로운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대화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창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생성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가능</a:t>
            </a:r>
          </a:p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요약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제공</a:t>
            </a:r>
          </a:p>
          <a:p>
            <a:pPr lvl="0" algn="l">
              <a:lnSpc>
                <a:spcPct val="141100"/>
              </a:lnSpc>
            </a:pPr>
            <a:endParaRPr lang="ko-KR" sz="3000" b="0" i="0" u="none" strike="noStrike">
              <a:solidFill>
                <a:srgbClr val="595959"/>
              </a:solidFill>
              <a:ea typeface="Pretendard Bold"/>
            </a:endParaRPr>
          </a:p>
        </p:txBody>
      </p:sp>
      <p:pic>
        <p:nvPicPr>
          <p:cNvPr id="7" name="추가영상">
            <a:hlinkClick r:id="" action="ppaction://media"/>
            <a:extLst>
              <a:ext uri="{FF2B5EF4-FFF2-40B4-BE49-F238E27FC236}">
                <a16:creationId xmlns:a16="http://schemas.microsoft.com/office/drawing/2014/main" id="{EEBF6558-0285-D4BC-574B-55EA72A488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90500" y="190500"/>
            <a:ext cx="4940300" cy="10048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2300" y="-38100"/>
            <a:ext cx="4978400" cy="1031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주요</a:t>
            </a:r>
            <a:r>
              <a:rPr lang="en-US" sz="1700" b="0" i="0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Pretendard 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2921000"/>
            <a:ext cx="7658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124786"/>
                </a:solidFill>
                <a:ea typeface="Pretendard ExtraBold"/>
              </a:rPr>
              <a:t>마이페이지</a:t>
            </a:r>
            <a:r>
              <a:rPr lang="en-US" sz="5000" b="0" i="0" u="none" strike="noStrike">
                <a:solidFill>
                  <a:srgbClr val="124786"/>
                </a:solidFill>
                <a:latin typeface="Pretendard ExtraBold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2900" y="4356100"/>
            <a:ext cx="53594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작성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중인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PDF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형식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업로드</a:t>
            </a:r>
          </a:p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작성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중인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목록화</a:t>
            </a:r>
          </a:p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맞춤법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교정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/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검사</a:t>
            </a:r>
          </a:p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작성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중인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논문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작성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진행률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제공</a:t>
            </a:r>
          </a:p>
          <a:p>
            <a:pPr lvl="0" algn="l">
              <a:lnSpc>
                <a:spcPct val="1411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논문을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AI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가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분석하여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519</Words>
  <Application>Microsoft Office PowerPoint</Application>
  <PresentationFormat>사용자 지정</PresentationFormat>
  <Paragraphs>114</Paragraphs>
  <Slides>19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Pretendard ExtraBold</vt:lpstr>
      <vt:lpstr>Pretendard Bold</vt:lpstr>
      <vt:lpstr>Calibri</vt:lpstr>
      <vt:lpstr>Arial</vt:lpstr>
      <vt:lpstr>Gmarket Sans Medium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임혜미</cp:lastModifiedBy>
  <cp:revision>2</cp:revision>
  <dcterms:created xsi:type="dcterms:W3CDTF">2006-08-16T00:00:00Z</dcterms:created>
  <dcterms:modified xsi:type="dcterms:W3CDTF">2024-12-05T01:13:55Z</dcterms:modified>
</cp:coreProperties>
</file>